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  <p:sldId id="270" r:id="rId17"/>
    <p:sldId id="271" r:id="rId18"/>
    <p:sldId id="272" r:id="rId19"/>
    <p:sldId id="275" r:id="rId20"/>
    <p:sldId id="276" r:id="rId21"/>
    <p:sldId id="273" r:id="rId22"/>
    <p:sldId id="274" r:id="rId23"/>
    <p:sldId id="278" r:id="rId24"/>
    <p:sldId id="279" r:id="rId25"/>
    <p:sldId id="280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550" autoAdjust="0"/>
  </p:normalViewPr>
  <p:slideViewPr>
    <p:cSldViewPr>
      <p:cViewPr>
        <p:scale>
          <a:sx n="75" d="100"/>
          <a:sy n="75" d="100"/>
        </p:scale>
        <p:origin x="-94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B0839950-4A19-4227-ABB3-43E14C0EF894}" type="datetimeFigureOut">
              <a:rPr lang="en-US"/>
              <a:pPr>
                <a:defRPr/>
              </a:pPr>
              <a:t>6/2/2009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3643A4D7-32A8-40DB-9079-41F44F0D3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60D84-F535-4470-A25E-B0B1E145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52E7A-E7FC-475C-8493-66FDAB0AF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6C02A-7080-4463-833E-2A4F2C35C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3FA85-64B3-4802-A341-2E956C4F5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896DB-5DC8-4B43-B42F-196B11FC2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9C781-DAD5-4F6A-B6C9-DE4D9EB27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320A5-D13F-4928-BC95-B92F24610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FD72A-3752-4892-B5F8-09D91F711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C0AF6-E36F-4130-94D7-38D167953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CFDA5-DD86-4F0F-BA2D-FA2DE1D04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695CB-C320-409B-9AB6-1BFA11DE5E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243D1-29F4-42E4-9BA5-DC7673BFA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85519-9FB8-412C-8B8C-578B86F62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449406-4825-407B-85F0-0476323F8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eastfeeding.com/art_gallery/art_images/album_georgina1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hyperlink" Target="http://www.breastfeeding.com/art_gallery/art_images/album_noah1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breastfeeding.com/art_gallery/art_images/album_noah1.html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embryology.med.unsw.edu.au/histology/endocrine/hya40he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smtClean="0">
                <a:solidFill>
                  <a:schemeClr val="tx1"/>
                </a:solidFill>
              </a:rPr>
              <a:t>Bio&amp; 242 A&amp;P </a:t>
            </a:r>
            <a:br>
              <a:rPr lang="en-US" b="1" i="1" smtClean="0">
                <a:solidFill>
                  <a:schemeClr val="tx1"/>
                </a:solidFill>
              </a:rPr>
            </a:br>
            <a:r>
              <a:rPr lang="en-US" b="1" i="1" smtClean="0">
                <a:solidFill>
                  <a:schemeClr val="tx1"/>
                </a:solidFill>
              </a:rPr>
              <a:t>Unit 4 / Lecture 1A</a:t>
            </a:r>
          </a:p>
        </p:txBody>
      </p:sp>
      <p:pic>
        <p:nvPicPr>
          <p:cNvPr id="3075" name="Picture 2" descr="C:\Documents and Settings\GaryB.SFCC\Local Settings\Temporary Internet Files\Content.IE5\L3E0T3PC\MCSY00065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90800"/>
            <a:ext cx="162718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C:\Documents and Settings\GaryB.SFCC\Local Settings\Temporary Internet Files\Content.IE5\XX2UYPY9\MCj0217280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17145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Action of the Hypothalamus as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the “Master” Gland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429000" cy="4114800"/>
          </a:xfrm>
        </p:spPr>
        <p:txBody>
          <a:bodyPr/>
          <a:lstStyle/>
          <a:p>
            <a:pPr eaLnBrk="1" hangingPunct="1"/>
            <a:r>
              <a:rPr lang="en-US" sz="2400" b="1" u="sng" smtClean="0"/>
              <a:t>Hypothalamus</a:t>
            </a:r>
            <a:r>
              <a:rPr lang="en-US" sz="2400" b="1" smtClean="0"/>
              <a:t>: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Controls the activity of the pituitary gland by releasing hormones called releasing or inhibiting hormones</a:t>
            </a:r>
          </a:p>
        </p:txBody>
      </p:sp>
      <p:pic>
        <p:nvPicPr>
          <p:cNvPr id="12292" name="Picture 6" descr="17389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600200"/>
            <a:ext cx="5715000" cy="4518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066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Actions of the Posterior Pituitary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or Neurohypophysis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828800"/>
            <a:ext cx="3276600" cy="426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/>
              <a:t>Neurohypophysis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does not synthesize hormones, however, it stores and releases two hormones produced by the neurosecretory cells of the hypothalamus</a:t>
            </a:r>
          </a:p>
          <a:p>
            <a:pPr eaLnBrk="1" hangingPunct="1"/>
            <a:r>
              <a:rPr lang="en-US" sz="2400" b="1" smtClean="0"/>
              <a:t>ADH</a:t>
            </a:r>
          </a:p>
          <a:p>
            <a:pPr eaLnBrk="1" hangingPunct="1"/>
            <a:r>
              <a:rPr lang="en-US" sz="2400" b="1" smtClean="0"/>
              <a:t>Oxytocin</a:t>
            </a:r>
          </a:p>
          <a:p>
            <a:pPr eaLnBrk="1" hangingPunct="1">
              <a:buFontTx/>
              <a:buNone/>
            </a:pPr>
            <a:endParaRPr lang="en-US" sz="2400" b="1" smtClean="0"/>
          </a:p>
        </p:txBody>
      </p:sp>
      <p:pic>
        <p:nvPicPr>
          <p:cNvPr id="13316" name="Picture 6" descr="17750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447800"/>
            <a:ext cx="531495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Histology of the Neurohypophysis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96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/>
              <a:t>Neurohypophysis</a:t>
            </a:r>
            <a:r>
              <a:rPr lang="en-US" sz="2400" b="1" smtClean="0"/>
              <a:t> 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Shown here, resembles neural tissue, with glial or supportive cells and nerve fibers which are part of the hypothalamohypophyseal tract</a:t>
            </a:r>
          </a:p>
        </p:txBody>
      </p:sp>
      <p:pic>
        <p:nvPicPr>
          <p:cNvPr id="14340" name="Picture 7" descr="ENDO09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295400"/>
            <a:ext cx="5257800" cy="49704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Actions and Regulation of ADH</a:t>
            </a:r>
          </a:p>
        </p:txBody>
      </p:sp>
      <p:pic>
        <p:nvPicPr>
          <p:cNvPr id="15363" name="Picture 5" descr="177504"/>
          <p:cNvPicPr>
            <a:picLocks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914400"/>
            <a:ext cx="4414838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Major Actions of Oxytocin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2895600" cy="4343400"/>
          </a:xfrm>
        </p:spPr>
        <p:txBody>
          <a:bodyPr/>
          <a:lstStyle/>
          <a:p>
            <a:pPr eaLnBrk="1" hangingPunct="1"/>
            <a:r>
              <a:rPr lang="en-US" sz="2400" b="1" smtClean="0"/>
              <a:t>Stimulates contraction of smooth muscle cells of the uterus during childbirth</a:t>
            </a:r>
          </a:p>
          <a:p>
            <a:pPr eaLnBrk="1" hangingPunct="1"/>
            <a:r>
              <a:rPr lang="en-US" sz="2400" b="1" smtClean="0"/>
              <a:t>Stimulates contraction of myoepithelial cells in the breast to cause milk letdown  </a:t>
            </a:r>
          </a:p>
        </p:txBody>
      </p:sp>
      <p:grpSp>
        <p:nvGrpSpPr>
          <p:cNvPr id="16388" name="Group 14"/>
          <p:cNvGrpSpPr>
            <a:grpSpLocks/>
          </p:cNvGrpSpPr>
          <p:nvPr/>
        </p:nvGrpSpPr>
        <p:grpSpPr bwMode="auto">
          <a:xfrm>
            <a:off x="1228725" y="1652588"/>
            <a:ext cx="6686550" cy="2651125"/>
            <a:chOff x="0" y="0"/>
            <a:chExt cx="4212" cy="1670"/>
          </a:xfrm>
        </p:grpSpPr>
        <p:sp>
          <p:nvSpPr>
            <p:cNvPr id="1639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42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6392" name="Group 13"/>
            <p:cNvGrpSpPr>
              <a:grpSpLocks/>
            </p:cNvGrpSpPr>
            <p:nvPr/>
          </p:nvGrpSpPr>
          <p:grpSpPr bwMode="auto">
            <a:xfrm>
              <a:off x="0" y="0"/>
              <a:ext cx="3197" cy="1670"/>
              <a:chOff x="0" y="0"/>
              <a:chExt cx="3197" cy="1670"/>
            </a:xfrm>
          </p:grpSpPr>
          <p:sp>
            <p:nvSpPr>
              <p:cNvPr id="16393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9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394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97" cy="1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400"/>
                  <a:t> </a:t>
                </a:r>
                <a:r>
                  <a:rPr lang="en-US"/>
                  <a:t>                  </a:t>
                </a:r>
              </a:p>
              <a:p>
                <a:pPr algn="ctr" eaLnBrk="0" hangingPunct="0"/>
                <a:endParaRPr lang="en-US"/>
              </a:p>
            </p:txBody>
          </p:sp>
        </p:grpSp>
      </p:grpSp>
      <p:pic>
        <p:nvPicPr>
          <p:cNvPr id="16389" name="Picture 17" descr="Birth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838200"/>
            <a:ext cx="386238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9" descr="album_georgina1_sm">
            <a:hlinkClick r:id="rId3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27725" y="1981200"/>
            <a:ext cx="3216275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Hormones Released from the Anterior Pituitary or Adenohypophysis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smtClean="0"/>
              <a:t>Somatotrophs</a:t>
            </a:r>
            <a:r>
              <a:rPr lang="en-US" sz="2400" b="1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Human growth hormone or somatotrophin (hGH)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</a:t>
            </a:r>
            <a:r>
              <a:rPr lang="en-US" sz="2000" b="1" u="sng" smtClean="0"/>
              <a:t>Hypothalamic control</a:t>
            </a:r>
            <a:r>
              <a:rPr lang="en-US" sz="2000" b="1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hGH releasing hormone (GHRH)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hGH inhibiting hormone (GHIH)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smtClean="0"/>
              <a:t>Thyrotrophs</a:t>
            </a:r>
            <a:r>
              <a:rPr lang="en-US" sz="2400" b="1" smtClean="0"/>
              <a:t>:</a:t>
            </a:r>
            <a:endParaRPr lang="en-US" sz="2400" b="1" u="sng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</a:t>
            </a:r>
            <a:r>
              <a:rPr lang="en-US" sz="2000" b="1" smtClean="0"/>
              <a:t>Thyroid-stimulating hormone (TSH)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 </a:t>
            </a:r>
            <a:r>
              <a:rPr lang="en-US" sz="2000" b="1" u="sng" smtClean="0"/>
              <a:t>Hypothalamic control</a:t>
            </a:r>
            <a:r>
              <a:rPr lang="en-US" sz="2000" b="1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Thyrotropin releasing hormone (TRH)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(GHIH)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smtClean="0"/>
              <a:t>	</a:t>
            </a:r>
          </a:p>
        </p:txBody>
      </p:sp>
      <p:pic>
        <p:nvPicPr>
          <p:cNvPr id="17412" name="Picture 6" descr="177500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2046288"/>
            <a:ext cx="4800600" cy="4079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Hormones Released from the Anterior Pituitary or Adenohypophysis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4953000"/>
          </a:xfrm>
        </p:spPr>
        <p:txBody>
          <a:bodyPr/>
          <a:lstStyle/>
          <a:p>
            <a:pPr eaLnBrk="1" hangingPunct="1"/>
            <a:r>
              <a:rPr lang="en-US" sz="2400" b="1" u="sng" smtClean="0"/>
              <a:t>Gonadotrophs</a:t>
            </a:r>
            <a:r>
              <a:rPr lang="en-US" sz="2000" b="1" smtClean="0"/>
              <a:t>: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Follicle-stimulating hormone (FSH)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Luteinizing hormone (LH)</a:t>
            </a:r>
          </a:p>
          <a:p>
            <a:pPr eaLnBrk="1" hangingPunct="1">
              <a:buFontTx/>
              <a:buNone/>
            </a:pPr>
            <a:r>
              <a:rPr lang="en-US" sz="2000" b="1" u="sng" smtClean="0"/>
              <a:t>Hypothalamic control</a:t>
            </a:r>
            <a:r>
              <a:rPr lang="en-US" sz="2000" b="1" smtClean="0"/>
              <a:t>: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Gonadotropic releasing hormone (GnRH)</a:t>
            </a:r>
          </a:p>
          <a:p>
            <a:pPr eaLnBrk="1" hangingPunct="1"/>
            <a:r>
              <a:rPr lang="en-US" sz="2400" b="1" u="sng" smtClean="0"/>
              <a:t>Lactotrophs: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Prolactin (PRL) </a:t>
            </a:r>
          </a:p>
          <a:p>
            <a:pPr eaLnBrk="1" hangingPunct="1">
              <a:buFontTx/>
              <a:buNone/>
            </a:pPr>
            <a:r>
              <a:rPr lang="en-US" sz="2000" b="1" u="sng" smtClean="0"/>
              <a:t>Hypothalamic control</a:t>
            </a:r>
            <a:r>
              <a:rPr lang="en-US" sz="2000" b="1" smtClean="0"/>
              <a:t>: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Prolactin releasing hormone (PRH) and TRH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Prolactin inhibiting hormone PIH or dopamine</a:t>
            </a:r>
          </a:p>
          <a:p>
            <a:pPr lvl="1" eaLnBrk="1" hangingPunct="1"/>
            <a:endParaRPr lang="en-US" sz="1800" b="1" smtClean="0"/>
          </a:p>
          <a:p>
            <a:pPr eaLnBrk="1" hangingPunct="1">
              <a:buFontTx/>
              <a:buNone/>
            </a:pPr>
            <a:endParaRPr lang="en-US" sz="2000" b="1" smtClean="0"/>
          </a:p>
        </p:txBody>
      </p:sp>
      <p:pic>
        <p:nvPicPr>
          <p:cNvPr id="18436" name="Picture 6" descr="17386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676400"/>
            <a:ext cx="4800600" cy="4629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12954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</a:rPr>
              <a:t>Hormones Released from the Anterior Pituitary or Adenohypophysis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/>
              <a:t>Corticotrophs</a:t>
            </a:r>
            <a:r>
              <a:rPr lang="en-US" sz="2400" b="1" smtClean="0"/>
              <a:t>: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Adrenocorticotropic hormone (ACTH)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Melanocyte-stimulating hormone (MSH)</a:t>
            </a:r>
          </a:p>
          <a:p>
            <a:pPr eaLnBrk="1" hangingPunct="1">
              <a:buFontTx/>
              <a:buNone/>
            </a:pPr>
            <a:r>
              <a:rPr lang="en-US" sz="2000" b="1" u="sng" smtClean="0"/>
              <a:t>Hypothalamic control</a:t>
            </a:r>
            <a:r>
              <a:rPr lang="en-US" sz="2000" b="1" smtClean="0"/>
              <a:t>: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Corticotropic releasing hormone (CRH)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For MSH inhibition dopamine</a:t>
            </a:r>
          </a:p>
        </p:txBody>
      </p:sp>
      <p:pic>
        <p:nvPicPr>
          <p:cNvPr id="19460" name="Picture 6" descr="173880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62400" y="1828800"/>
            <a:ext cx="5181600" cy="3951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914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Histology of the Adenohypophysis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200400" cy="4114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400" b="1" u="sng" smtClean="0"/>
              <a:t>The pink cells are acidophils</a:t>
            </a:r>
            <a:r>
              <a:rPr lang="en-US" sz="2400" b="1" smtClean="0"/>
              <a:t> </a:t>
            </a:r>
          </a:p>
          <a:p>
            <a:pPr lvl="1" eaLnBrk="1" hangingPunct="1">
              <a:buFontTx/>
              <a:buNone/>
            </a:pPr>
            <a:r>
              <a:rPr lang="en-US" sz="2400" b="1" smtClean="0"/>
              <a:t>1.  Somatotrophs</a:t>
            </a:r>
          </a:p>
          <a:p>
            <a:pPr lvl="1" eaLnBrk="1" hangingPunct="1">
              <a:buFontTx/>
              <a:buNone/>
            </a:pPr>
            <a:r>
              <a:rPr lang="en-US" sz="2400" b="1" smtClean="0"/>
              <a:t>		</a:t>
            </a:r>
            <a:r>
              <a:rPr lang="en-US" sz="2000" b="1" smtClean="0"/>
              <a:t>Human Growth Hormone (hGH)</a:t>
            </a:r>
          </a:p>
          <a:p>
            <a:pPr lvl="1" eaLnBrk="1" hangingPunct="1">
              <a:buFontTx/>
              <a:buNone/>
            </a:pPr>
            <a:r>
              <a:rPr lang="en-US" sz="2400" b="1" smtClean="0"/>
              <a:t>2.  Lactotrophs</a:t>
            </a:r>
          </a:p>
          <a:p>
            <a:pPr lvl="1" eaLnBrk="1" hangingPunct="1">
              <a:buFontTx/>
              <a:buNone/>
            </a:pPr>
            <a:r>
              <a:rPr lang="en-US" sz="2400" b="1" smtClean="0"/>
              <a:t>		</a:t>
            </a:r>
            <a:r>
              <a:rPr lang="en-US" sz="2000" b="1" smtClean="0"/>
              <a:t>Prolactin (PRL)</a:t>
            </a:r>
          </a:p>
        </p:txBody>
      </p:sp>
      <p:pic>
        <p:nvPicPr>
          <p:cNvPr id="20484" name="Picture 7" descr="ENDO09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1143000"/>
            <a:ext cx="56388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914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Histology of the Adenohypophysis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3733800" cy="5105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b="1" u="sng" smtClean="0"/>
              <a:t>The dark purple or blue cells are basophils: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1.  Corticotrophs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		Adrenocorticotropic 	Hormone (ACTH)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		Melanocyte-stimulating 	Hormone (MSH)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2.  Thyrotrophs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		thyroid stimulating 	hormone (TSH)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3.   Gonadotrophs 	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		follicle stimulating 	hormone (FSH)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000" b="1" smtClean="0"/>
              <a:t>		Luteinizing hormone (LH)</a:t>
            </a:r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en-US" sz="2000" b="1" smtClean="0"/>
          </a:p>
          <a:p>
            <a:pPr eaLnBrk="1" hangingPunct="1">
              <a:lnSpc>
                <a:spcPct val="80000"/>
              </a:lnSpc>
            </a:pPr>
            <a:endParaRPr lang="en-US" sz="2400" b="1" smtClean="0"/>
          </a:p>
        </p:txBody>
      </p:sp>
      <p:pic>
        <p:nvPicPr>
          <p:cNvPr id="21508" name="Picture 4" descr="ENDO09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1600200"/>
            <a:ext cx="5257800" cy="5162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762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Introduction to the Endocrine System</a:t>
            </a:r>
          </a:p>
        </p:txBody>
      </p:sp>
      <p:pic>
        <p:nvPicPr>
          <p:cNvPr id="4099" name="Picture 6" descr="17749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042988"/>
            <a:ext cx="8077200" cy="5815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914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Histology of the Adenohypophysis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2971800" cy="4114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400" b="1" u="sng" smtClean="0"/>
              <a:t>The pale-staining chromophobes</a:t>
            </a:r>
            <a:r>
              <a:rPr lang="en-US" sz="2400" b="1" smtClean="0"/>
              <a:t> have few cytoplasmic granules, but may have secretory activity</a:t>
            </a:r>
          </a:p>
          <a:p>
            <a:pPr eaLnBrk="1" hangingPunct="1"/>
            <a:endParaRPr lang="en-US" sz="2800" b="1" smtClean="0"/>
          </a:p>
        </p:txBody>
      </p:sp>
      <p:pic>
        <p:nvPicPr>
          <p:cNvPr id="22532" name="Picture 4" descr="ENDO09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1371600"/>
            <a:ext cx="5943600" cy="5349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Actions of Prolactin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3733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Hypothalamic control: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PRH, PIH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Released by lactotrophs of the adenohypophysis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Target Tissue:  Lactiferous cells for the breast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Effect:  Initiates and maintains milk production in breasts that have been prepared by other hormones</a:t>
            </a:r>
          </a:p>
        </p:txBody>
      </p:sp>
      <p:pic>
        <p:nvPicPr>
          <p:cNvPr id="1029" name="Picture 6" descr="17778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1371600"/>
            <a:ext cx="5029200" cy="4778375"/>
          </a:xfrm>
          <a:noFill/>
        </p:spPr>
      </p:pic>
      <p:grpSp>
        <p:nvGrpSpPr>
          <p:cNvPr id="1030" name="Group 13"/>
          <p:cNvGrpSpPr>
            <a:grpSpLocks/>
          </p:cNvGrpSpPr>
          <p:nvPr/>
        </p:nvGrpSpPr>
        <p:grpSpPr bwMode="auto">
          <a:xfrm>
            <a:off x="1228725" y="1652588"/>
            <a:ext cx="6686550" cy="2103437"/>
            <a:chOff x="0" y="0"/>
            <a:chExt cx="4212" cy="1325"/>
          </a:xfrm>
        </p:grpSpPr>
        <p:sp>
          <p:nvSpPr>
            <p:cNvPr id="1031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21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032" name="Group 12"/>
            <p:cNvGrpSpPr>
              <a:grpSpLocks/>
            </p:cNvGrpSpPr>
            <p:nvPr/>
          </p:nvGrpSpPr>
          <p:grpSpPr bwMode="auto">
            <a:xfrm>
              <a:off x="0" y="0"/>
              <a:ext cx="3197" cy="1325"/>
              <a:chOff x="0" y="0"/>
              <a:chExt cx="3197" cy="1325"/>
            </a:xfrm>
          </p:grpSpPr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9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97" cy="1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>
                    <a:hlinkClick r:id="rId4"/>
                  </a:rPr>
                  <a:t>  </a:t>
                </a:r>
                <a:r>
                  <a:rPr lang="en-US" sz="10800"/>
                  <a:t> </a:t>
                </a:r>
                <a:r>
                  <a:rPr lang="en-US"/>
                  <a:t>                             </a:t>
                </a:r>
              </a:p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09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Actions of Prolactin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114800" cy="4267200"/>
          </a:xfrm>
        </p:spPr>
        <p:txBody>
          <a:bodyPr/>
          <a:lstStyle/>
          <a:p>
            <a:pPr eaLnBrk="1" hangingPunct="1"/>
            <a:r>
              <a:rPr lang="en-US" sz="2000" b="1" smtClean="0"/>
              <a:t>Also along with progesterone causes breast tenderness before menstruation.</a:t>
            </a:r>
          </a:p>
          <a:p>
            <a:pPr eaLnBrk="1" hangingPunct="1"/>
            <a:r>
              <a:rPr lang="en-US" sz="2000" b="1" smtClean="0"/>
              <a:t>Hyposecretion:  Decreased milk production</a:t>
            </a:r>
          </a:p>
          <a:p>
            <a:pPr eaLnBrk="1" hangingPunct="1"/>
            <a:r>
              <a:rPr lang="en-US" sz="2000" b="1" smtClean="0"/>
              <a:t>Hypersecretion: 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Females: galactorrhea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and amenorrhea</a:t>
            </a:r>
          </a:p>
          <a:p>
            <a:pPr eaLnBrk="1" hangingPunct="1">
              <a:buFontTx/>
              <a:buNone/>
            </a:pPr>
            <a:r>
              <a:rPr lang="en-US" sz="2000" b="1" smtClean="0"/>
              <a:t>	Males:  erectile dysfunction or impotence and production of fluid from the nipple</a:t>
            </a:r>
          </a:p>
        </p:txBody>
      </p:sp>
      <p:pic>
        <p:nvPicPr>
          <p:cNvPr id="23556" name="Picture 6" descr="album_noah1_sm">
            <a:hlinkClick r:id="rId2"/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1219200"/>
            <a:ext cx="4876800" cy="4702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</a:rPr>
              <a:t>Pineal Gland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4800600"/>
            <a:ext cx="7696200" cy="1676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i="1" smtClean="0"/>
              <a:t>Descartes</a:t>
            </a:r>
            <a:r>
              <a:rPr lang="en-US" b="1" smtClean="0"/>
              <a:t> regarded it as the principal seat of the soul and the place in which all our thoughts are fo</a:t>
            </a:r>
            <a:r>
              <a:rPr lang="en-US" sz="2800" b="1" smtClean="0"/>
              <a:t>rmed</a:t>
            </a:r>
          </a:p>
        </p:txBody>
      </p:sp>
      <p:pic>
        <p:nvPicPr>
          <p:cNvPr id="24580" name="Picture 2" descr="http://www.vivo.colostate.edu/hbooks/pathphys/endocrine/otherendo/pinealgland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447800"/>
            <a:ext cx="6096000" cy="3282950"/>
          </a:xfrm>
          <a:noFill/>
        </p:spPr>
      </p:pic>
      <p:pic>
        <p:nvPicPr>
          <p:cNvPr id="24581" name="Picture 4" descr="Adenohypophysi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4478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8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</a:rPr>
              <a:t>Pineal Gland</a:t>
            </a:r>
            <a:endParaRPr lang="en-US" sz="4000" smtClean="0">
              <a:solidFill>
                <a:schemeClr val="tx1"/>
              </a:solidFill>
            </a:endParaRPr>
          </a:p>
        </p:txBody>
      </p:sp>
      <p:sp>
        <p:nvSpPr>
          <p:cNvPr id="25603" name="Content Placeholder 9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i="1" smtClean="0"/>
              <a:t>	</a:t>
            </a:r>
            <a:r>
              <a:rPr lang="en-US" sz="2400" b="1" i="1" u="sng" smtClean="0"/>
              <a:t>Melatonin</a:t>
            </a:r>
            <a:r>
              <a:rPr lang="en-US" sz="2400" smtClean="0"/>
              <a:t>: </a:t>
            </a:r>
          </a:p>
          <a:p>
            <a:r>
              <a:rPr lang="en-US" sz="2000" smtClean="0"/>
              <a:t>Synthesis is regulated by light, due to a rate-limiting enzyme in melatonin synthesis - serotonin N-acetyltransferase.</a:t>
            </a:r>
          </a:p>
          <a:p>
            <a:endParaRPr lang="en-US" sz="800" smtClean="0"/>
          </a:p>
          <a:p>
            <a:r>
              <a:rPr lang="en-US" sz="2000" smtClean="0"/>
              <a:t>Increases at night and decreases during day time.</a:t>
            </a:r>
          </a:p>
          <a:p>
            <a:endParaRPr lang="en-US" sz="800" smtClean="0"/>
          </a:p>
          <a:p>
            <a:r>
              <a:rPr lang="en-US" sz="2000" b="1" smtClean="0"/>
              <a:t>Regulates circadian rhythms</a:t>
            </a:r>
            <a:r>
              <a:rPr lang="en-US" sz="2000" smtClean="0"/>
              <a:t>, a roughly-24-hour cycle in the physiological processes .</a:t>
            </a:r>
          </a:p>
          <a:p>
            <a:endParaRPr lang="en-US" sz="800" smtClean="0"/>
          </a:p>
          <a:p>
            <a:r>
              <a:rPr lang="en-US" sz="2000" smtClean="0"/>
              <a:t>Induces Sleep</a:t>
            </a:r>
          </a:p>
          <a:p>
            <a:endParaRPr lang="en-US" sz="800" smtClean="0"/>
          </a:p>
          <a:p>
            <a:r>
              <a:rPr lang="en-US" sz="2000" smtClean="0"/>
              <a:t>Hypersecretion:  Sleepiness, SAD, Jet Lag</a:t>
            </a:r>
          </a:p>
          <a:p>
            <a:endParaRPr lang="en-US" sz="800" smtClean="0"/>
          </a:p>
          <a:p>
            <a:r>
              <a:rPr lang="en-US" sz="2000" smtClean="0"/>
              <a:t>Hyposecretion:   Insomnia</a:t>
            </a:r>
          </a:p>
          <a:p>
            <a:endParaRPr lang="en-US" sz="2400" smtClean="0"/>
          </a:p>
          <a:p>
            <a:endParaRPr lang="en-US" sz="2400" smtClean="0"/>
          </a:p>
          <a:p>
            <a:pPr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z="4000" b="1" smtClean="0">
                <a:solidFill>
                  <a:schemeClr val="tx1"/>
                </a:solidFill>
              </a:rPr>
              <a:t>Pineal Gland</a:t>
            </a:r>
            <a:endParaRPr lang="en-US" sz="4000" smtClean="0">
              <a:solidFill>
                <a:schemeClr val="tx1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	</a:t>
            </a:r>
            <a:r>
              <a:rPr lang="en-US" sz="2400" b="1" i="1" u="sng" smtClean="0"/>
              <a:t>Serotonin</a:t>
            </a:r>
            <a:r>
              <a:rPr lang="en-US" sz="2400" u="sng" smtClean="0"/>
              <a:t>:</a:t>
            </a:r>
          </a:p>
          <a:p>
            <a:r>
              <a:rPr lang="en-US" sz="2000" smtClean="0"/>
              <a:t>Synthesized in the pineal gland, blood platelets, the digestive tract, and the brain. </a:t>
            </a:r>
          </a:p>
          <a:p>
            <a:endParaRPr lang="en-US" sz="800" smtClean="0"/>
          </a:p>
          <a:p>
            <a:r>
              <a:rPr lang="en-US" sz="2000" smtClean="0"/>
              <a:t>Acts both as a chemical messenger that transmits nerve signals between nerve cells and that causes blood vessels to narrow.</a:t>
            </a:r>
          </a:p>
          <a:p>
            <a:endParaRPr lang="en-US" sz="800" smtClean="0"/>
          </a:p>
          <a:p>
            <a:r>
              <a:rPr lang="en-US" sz="2000" smtClean="0"/>
              <a:t>Involved in the inhibition of anger and aggression.</a:t>
            </a:r>
          </a:p>
          <a:p>
            <a:endParaRPr lang="en-US" sz="800" smtClean="0"/>
          </a:p>
          <a:p>
            <a:r>
              <a:rPr lang="en-US" sz="2000" smtClean="0"/>
              <a:t>Helps with the regulation of body temperature, mood, sleep, vomiting, sexuality,  appetite, and  (?) love.</a:t>
            </a:r>
          </a:p>
          <a:p>
            <a:endParaRPr lang="en-US" sz="800" smtClean="0"/>
          </a:p>
          <a:p>
            <a:r>
              <a:rPr lang="en-US" sz="2000" smtClean="0"/>
              <a:t>Hypersecretion:  </a:t>
            </a:r>
            <a:r>
              <a:rPr lang="en-US" sz="2000" b="1" smtClean="0"/>
              <a:t>Serotonin syndrome</a:t>
            </a:r>
            <a:r>
              <a:rPr lang="en-US" sz="2000" smtClean="0"/>
              <a:t> a rare, but potentially life-threatening adverse drug reaction that results from intentional self-poisoning, therapeutic drug use, or inadvertent interactions between drugs</a:t>
            </a:r>
          </a:p>
          <a:p>
            <a:endParaRPr lang="en-US" sz="800" smtClean="0"/>
          </a:p>
          <a:p>
            <a:r>
              <a:rPr lang="en-US" sz="2000" smtClean="0"/>
              <a:t>Hyposecretion:   Insomnia, (?) increase in anger and aggression.</a:t>
            </a:r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Patterns of Hormone Action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40386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/>
              <a:t>Target cells or tissue</a:t>
            </a:r>
            <a:r>
              <a:rPr lang="en-US" sz="2400" b="1" smtClean="0"/>
              <a:t>: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Specific cells affected by a hormone</a:t>
            </a:r>
          </a:p>
          <a:p>
            <a:pPr eaLnBrk="1" hangingPunct="1">
              <a:buFontTx/>
              <a:buNone/>
            </a:pPr>
            <a:r>
              <a:rPr lang="en-US" sz="2400" b="1" u="sng" smtClean="0"/>
              <a:t>Endocrine</a:t>
            </a:r>
            <a:r>
              <a:rPr lang="en-US" sz="2400" b="1" smtClean="0"/>
              <a:t>: circulated by blood to target cells</a:t>
            </a:r>
          </a:p>
          <a:p>
            <a:pPr eaLnBrk="1" hangingPunct="1">
              <a:buFontTx/>
              <a:buNone/>
            </a:pPr>
            <a:r>
              <a:rPr lang="en-US" sz="2400" b="1" u="sng" smtClean="0"/>
              <a:t>Paracrine</a:t>
            </a:r>
            <a:r>
              <a:rPr lang="en-US" sz="2400" b="1" smtClean="0"/>
              <a:t>: Hormones that affect neighboring cells</a:t>
            </a:r>
          </a:p>
          <a:p>
            <a:pPr eaLnBrk="1" hangingPunct="1">
              <a:buFontTx/>
              <a:buNone/>
            </a:pPr>
            <a:r>
              <a:rPr lang="en-US" sz="2400" b="1" u="sng" smtClean="0"/>
              <a:t>Autocrine</a:t>
            </a:r>
            <a:r>
              <a:rPr lang="en-US" sz="2400" b="1" smtClean="0"/>
              <a:t>:  Hormones that act on the cells that secrete them</a:t>
            </a:r>
          </a:p>
        </p:txBody>
      </p:sp>
      <p:pic>
        <p:nvPicPr>
          <p:cNvPr id="5124" name="Picture 6" descr="177497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914400"/>
            <a:ext cx="4411663" cy="5943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9906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Mechanism of Action for lipid-soluble or steroid Endocrine hormones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8862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/>
              <a:t>Lipid-Soluble Hormones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Aldosterone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Calcitriol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Testosterone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Estrogen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Progesterone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T3 &amp; T4</a:t>
            </a:r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endParaRPr lang="en-US" sz="2400" b="1" smtClean="0"/>
          </a:p>
        </p:txBody>
      </p:sp>
      <p:pic>
        <p:nvPicPr>
          <p:cNvPr id="6148" name="Picture 6" descr="177498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447800"/>
            <a:ext cx="455295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Mechanism of action for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water-soluble Hormones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/>
              <a:t>Catecholamines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Epinephrine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Norepinephrine</a:t>
            </a:r>
          </a:p>
          <a:p>
            <a:pPr eaLnBrk="1" hangingPunct="1">
              <a:buFontTx/>
              <a:buNone/>
            </a:pPr>
            <a:r>
              <a:rPr lang="en-US" sz="2400" b="1" u="sng" smtClean="0"/>
              <a:t>Peptides/Proteins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All Hypothalamic releasing/inhibiting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hormones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Oxytocin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ADH</a:t>
            </a:r>
          </a:p>
        </p:txBody>
      </p:sp>
      <p:pic>
        <p:nvPicPr>
          <p:cNvPr id="7172" name="Picture 6" descr="17749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1295400"/>
            <a:ext cx="4535488" cy="5562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Mechanism of action for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water-soluble Hormones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495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/>
              <a:t>Anterior Pituitary Hormones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Human Growth hormone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TSH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ACTH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FSH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LH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Prolactin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MSH</a:t>
            </a:r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r>
              <a:rPr lang="en-US" sz="2400" b="1" smtClean="0"/>
              <a:t>	</a:t>
            </a:r>
          </a:p>
        </p:txBody>
      </p:sp>
      <p:pic>
        <p:nvPicPr>
          <p:cNvPr id="8196" name="Picture 4" descr="17749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371600"/>
            <a:ext cx="4473575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Mechanism of action for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water-soluble Hormones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36576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/>
              <a:t>Parathyroid Hormone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Parathyroid Hormone</a:t>
            </a:r>
          </a:p>
          <a:p>
            <a:pPr eaLnBrk="1" hangingPunct="1">
              <a:buFontTx/>
              <a:buNone/>
            </a:pPr>
            <a:endParaRPr lang="en-US" sz="2400" b="1" u="sng" smtClean="0"/>
          </a:p>
          <a:p>
            <a:pPr eaLnBrk="1" hangingPunct="1">
              <a:buFontTx/>
              <a:buNone/>
            </a:pPr>
            <a:r>
              <a:rPr lang="en-US" sz="2400" b="1" u="sng" smtClean="0"/>
              <a:t>Pancreas Hormones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Insulin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Glucagon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Somatostatin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Pancreatic polypeptide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Calcitonin</a:t>
            </a:r>
          </a:p>
        </p:txBody>
      </p:sp>
      <p:pic>
        <p:nvPicPr>
          <p:cNvPr id="9220" name="Picture 4" descr="17749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1295400"/>
            <a:ext cx="4411663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Hormone Interactions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810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smtClean="0"/>
              <a:t>Down-regulation</a:t>
            </a:r>
            <a:r>
              <a:rPr lang="en-US" sz="2400" b="1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decrease in target cell receptors when excessive hormone is 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smtClean="0"/>
              <a:t>Up-regulation</a:t>
            </a:r>
            <a:r>
              <a:rPr lang="en-US" sz="2400" b="1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Increase in target cell receptors when there is a deficiency of hormone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u="sng" smtClean="0"/>
              <a:t>Permissive Effect</a:t>
            </a:r>
            <a:r>
              <a:rPr lang="en-US" sz="2400" b="1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smtClean="0"/>
              <a:t>	When the actions of a hormone on target cells requires a simultaneous or recent exposure to a second hormone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/>
          </a:p>
        </p:txBody>
      </p:sp>
      <p:pic>
        <p:nvPicPr>
          <p:cNvPr id="10244" name="Picture 8" descr="177499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990600"/>
            <a:ext cx="4784725" cy="5867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</a:rPr>
              <a:t>Hormone Interactions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2971800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u="sng" smtClean="0"/>
              <a:t>Synergistic Effect</a:t>
            </a:r>
            <a:r>
              <a:rPr lang="en-US" sz="2400" b="1" smtClean="0"/>
              <a:t>: 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Two hormones acting together have a greater or more extensive effect.</a:t>
            </a:r>
          </a:p>
          <a:p>
            <a:pPr eaLnBrk="1" hangingPunct="1">
              <a:buFontTx/>
              <a:buNone/>
            </a:pPr>
            <a:r>
              <a:rPr lang="en-US" sz="2400" b="1" u="sng" smtClean="0"/>
              <a:t>Antagonistic Effect</a:t>
            </a:r>
            <a:r>
              <a:rPr lang="en-US" sz="2400" b="1" smtClean="0"/>
              <a:t>:</a:t>
            </a:r>
          </a:p>
          <a:p>
            <a:pPr eaLnBrk="1" hangingPunct="1">
              <a:buFontTx/>
              <a:buNone/>
            </a:pPr>
            <a:r>
              <a:rPr lang="en-US" sz="2400" b="1" smtClean="0"/>
              <a:t>	One hormone opposes the action of another hormone.</a:t>
            </a:r>
          </a:p>
          <a:p>
            <a:pPr eaLnBrk="1" hangingPunct="1">
              <a:buFontTx/>
              <a:buNone/>
            </a:pPr>
            <a:endParaRPr lang="en-US" sz="2800" b="1" smtClean="0"/>
          </a:p>
        </p:txBody>
      </p:sp>
      <p:pic>
        <p:nvPicPr>
          <p:cNvPr id="11268" name="Picture 4" descr="177496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990600"/>
            <a:ext cx="5943600" cy="5237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266</Words>
  <Application>Microsoft Office PowerPoint</Application>
  <PresentationFormat>On-screen Show (4:3)</PresentationFormat>
  <Paragraphs>165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Times New Roman</vt:lpstr>
      <vt:lpstr>Arial</vt:lpstr>
      <vt:lpstr>Calibri</vt:lpstr>
      <vt:lpstr>Default Design</vt:lpstr>
      <vt:lpstr>Bio&amp; 242 A&amp;P  Unit 4 / Lecture 1A</vt:lpstr>
      <vt:lpstr>Introduction to the Endocrine System</vt:lpstr>
      <vt:lpstr>Patterns of Hormone Action</vt:lpstr>
      <vt:lpstr>Mechanism of Action for lipid-soluble or steroid Endocrine hormones </vt:lpstr>
      <vt:lpstr>Mechanism of action for  water-soluble Hormones</vt:lpstr>
      <vt:lpstr>Mechanism of action for  water-soluble Hormones</vt:lpstr>
      <vt:lpstr>Mechanism of action for  water-soluble Hormones</vt:lpstr>
      <vt:lpstr>Hormone Interactions</vt:lpstr>
      <vt:lpstr>Hormone Interactions</vt:lpstr>
      <vt:lpstr>Action of the Hypothalamus as  the “Master” Gland</vt:lpstr>
      <vt:lpstr>Actions of the Posterior Pituitary  or Neurohypophysis</vt:lpstr>
      <vt:lpstr>Histology of the Neurohypophysis</vt:lpstr>
      <vt:lpstr>Actions and Regulation of ADH</vt:lpstr>
      <vt:lpstr>Major Actions of Oxytocin</vt:lpstr>
      <vt:lpstr>Hormones Released from the Anterior Pituitary or Adenohypophysis </vt:lpstr>
      <vt:lpstr>Hormones Released from the Anterior Pituitary or Adenohypophysis</vt:lpstr>
      <vt:lpstr>Hormones Released from the Anterior Pituitary or Adenohypophysis</vt:lpstr>
      <vt:lpstr>Histology of the Adenohypophysis</vt:lpstr>
      <vt:lpstr>Histology of the Adenohypophysis</vt:lpstr>
      <vt:lpstr>Histology of the Adenohypophysis</vt:lpstr>
      <vt:lpstr>Actions of Prolactin</vt:lpstr>
      <vt:lpstr>Actions of Prolactin</vt:lpstr>
      <vt:lpstr>Pineal Gland</vt:lpstr>
      <vt:lpstr>Pineal Gland</vt:lpstr>
      <vt:lpstr>Pineal Gland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Endocrine System</dc:title>
  <dc:creator>Gary Blevins</dc:creator>
  <cp:lastModifiedBy>GaryB</cp:lastModifiedBy>
  <cp:revision>29</cp:revision>
  <dcterms:created xsi:type="dcterms:W3CDTF">2002-03-04T04:09:58Z</dcterms:created>
  <dcterms:modified xsi:type="dcterms:W3CDTF">2009-06-02T19:13:54Z</dcterms:modified>
</cp:coreProperties>
</file>